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2" r:id="rId2"/>
    <p:sldId id="257" r:id="rId3"/>
    <p:sldId id="258" r:id="rId4"/>
    <p:sldId id="259" r:id="rId5"/>
    <p:sldId id="260" r:id="rId6"/>
    <p:sldId id="273" r:id="rId7"/>
    <p:sldId id="261" r:id="rId8"/>
    <p:sldId id="262" r:id="rId9"/>
    <p:sldId id="263" r:id="rId10"/>
    <p:sldId id="270" r:id="rId11"/>
    <p:sldId id="264" r:id="rId12"/>
    <p:sldId id="265" r:id="rId13"/>
    <p:sldId id="266" r:id="rId14"/>
    <p:sldId id="267" r:id="rId15"/>
    <p:sldId id="268" r:id="rId16"/>
    <p:sldId id="271" r:id="rId17"/>
    <p:sldId id="26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1" autoAdjust="0"/>
    <p:restoredTop sz="94660"/>
  </p:normalViewPr>
  <p:slideViewPr>
    <p:cSldViewPr snapToGrid="0">
      <p:cViewPr varScale="1">
        <p:scale>
          <a:sx n="91" d="100"/>
          <a:sy n="91" d="100"/>
        </p:scale>
        <p:origin x="3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91D16-60A0-4983-B7F2-CB0DFC0B0F2F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96322-A2B5-4D72-B121-5CBFAB8265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684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26CD5-4B29-9680-67A9-82578CEC5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3C9562-F387-3093-D1EB-93C070ED4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9A90C4-37ED-408B-2BB8-6827BB1DA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EB9AC-4274-44FA-BC55-CDA3056057A4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DE2A0B-8803-646D-B4CE-3F84D4DEA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9F4960-61A5-F0D6-7B0E-3BABB66D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6049-F404-419B-B2BE-11F532DFC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133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23992F-9214-F2EE-A6C3-9FC57DC7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534338A-16BF-15AB-B3E3-BE8BFD777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26430A-B83F-125C-028F-114FF9E8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EB9AC-4274-44FA-BC55-CDA3056057A4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2172E3-BEFB-75BF-2681-9548CC1C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B7E18A-8691-880C-C597-7D4090B5B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6049-F404-419B-B2BE-11F532DFC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549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B982133-1261-606A-F68E-B4B81CFDAE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F13163-A0A4-8045-DB90-01DBCB2A7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BA6D1B-7254-D307-C585-E5806DE98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EB9AC-4274-44FA-BC55-CDA3056057A4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0C7583-6E29-C317-7A2C-6FFAC4FB5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E3F69B-E114-9D7C-A0B7-D7624F04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6049-F404-419B-B2BE-11F532DFC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16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03A95-31DD-18E1-1FF2-7825ED4B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F857E-9457-3C75-CDE0-93968AE6C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E1BED-773D-D53E-970A-F48F79336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EB9AC-4274-44FA-BC55-CDA3056057A4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D5F961-6FF6-D6A6-2BE8-C10337258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FF3570-8662-0C53-7C16-51E83F59C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6049-F404-419B-B2BE-11F532DFC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649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C3F8A-FA05-1186-42A2-CD927A89F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E1FBB5-A872-7D35-0EA5-26A53A7D8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8F805-3002-BCA3-ADE4-20032C828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EB9AC-4274-44FA-BC55-CDA3056057A4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0B076C-BE32-FD42-2D14-78EB4E07D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536B9F-F406-E5A2-EFA0-C70401A4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6049-F404-419B-B2BE-11F532DFC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206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3D0E57-E0C3-BB56-E832-7C4C96D3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890AA2-4F04-749F-F8CC-225F9D659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D7698F-D012-8C5B-E332-587B57612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CB67EA-12B5-11D4-92B5-FB99D365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EB9AC-4274-44FA-BC55-CDA3056057A4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A8504D-89C3-3E7A-F939-EB704D25B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4FB12A-896C-2BC1-7D5F-7EC4F9F47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6049-F404-419B-B2BE-11F532DFC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667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D0ED2-94E7-7A6E-972B-99399E7A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8F9640-423C-5AB4-9A19-309BB9CD6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BD13A9-9DF8-BEC5-9607-C2B2ACEA0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253DC1-501D-CAD8-C014-55FA138B96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BECFE35-2E13-EA91-4BE6-9939846573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EDBD76-8803-2A41-C0DD-37E41E20E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EB9AC-4274-44FA-BC55-CDA3056057A4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865E63-5195-66B8-1919-486BBDD77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83AB4B-1EF7-36FA-A2D8-5F4A537DD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6049-F404-419B-B2BE-11F532DFC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85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1741F8-BA8D-57CB-7566-EB6DB699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614CC1-7AAE-7F1B-2A31-A4AEC6EEA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EB9AC-4274-44FA-BC55-CDA3056057A4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BBB53A-40CB-C21A-A7E5-B7DD001D3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887E78-57A3-F08D-F5B0-61641AB8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6049-F404-419B-B2BE-11F532DFC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782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E37AEE-A285-5D1F-6475-01B096F2D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EB9AC-4274-44FA-BC55-CDA3056057A4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30960C-8807-F260-44A8-C52ABC3E3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7E407B-163E-7234-A090-B4254C7E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6049-F404-419B-B2BE-11F532DFC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69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7B727-4A88-9483-1F3F-39AB68F3D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69FA56-AABF-AEE6-E5C0-22485EB49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727C04-2B17-D270-73F0-4A762D2AA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D08B43-96C1-F720-C516-1C916655C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EB9AC-4274-44FA-BC55-CDA3056057A4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B7C0EF-E67D-0691-23D1-115E9CFEE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3FE922-2170-43AD-3DEE-5A9CFE36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6049-F404-419B-B2BE-11F532DFC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40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DF295-EC50-7F8D-E1DE-2E8AE2CE6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3D481B8-3C40-5E13-7359-CC8094711E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965D60-0EDA-9260-6CF2-7D37D6DC9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ACD577-8912-3973-1680-3CBF8E10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EB9AC-4274-44FA-BC55-CDA3056057A4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4020AC-3E80-78C7-1860-C023E996F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13C2D3-DE72-5BEE-4973-DB074D81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6049-F404-419B-B2BE-11F532DFC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885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CD1831A-5CD2-7FCD-72A8-AB01360F3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E65746-DFFB-3702-155C-A87948B27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BCFAB8-233A-0FF3-25F1-5589F408A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EB9AC-4274-44FA-BC55-CDA3056057A4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289851-D335-313E-5881-FFD205C12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DE5224-5AE2-7776-3542-C7CAB14B0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F6049-F404-419B-B2BE-11F532DFC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633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.xml"/><Relationship Id="rId7" Type="http://schemas.openxmlformats.org/officeDocument/2006/relationships/hyperlink" Target="https://www.eda365.com/portal.php?mod=view&amp;aid=12" TargetMode="Externa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hyperlink" Target="https://www.bilibili.com/video/BV1NK411R7bp/" TargetMode="Externa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2.png"/><Relationship Id="rId4" Type="http://schemas.openxmlformats.org/officeDocument/2006/relationships/tags" Target="../tags/tag4.xml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hyperlink" Target="https://www.eda365.com/article-11-1.htm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hyperlink" Target="https://www.bilibili.com/video/BV1og4y1k7s1/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BBF2D5E-E9BB-779E-8183-068FF22F2A8C}"/>
              </a:ext>
            </a:extLst>
          </p:cNvPr>
          <p:cNvSpPr txBox="1"/>
          <p:nvPr/>
        </p:nvSpPr>
        <p:spPr>
          <a:xfrm>
            <a:off x="2407920" y="2561237"/>
            <a:ext cx="7376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/>
              <a:t>硬件组培训2——Buck DC-DC设计</a:t>
            </a:r>
          </a:p>
        </p:txBody>
      </p:sp>
    </p:spTree>
    <p:extLst>
      <p:ext uri="{BB962C8B-B14F-4D97-AF65-F5344CB8AC3E}">
        <p14:creationId xmlns:p14="http://schemas.microsoft.com/office/powerpoint/2010/main" val="3336382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BE914B6-AA3B-029A-93DA-81B07DEEF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12" y="1394347"/>
            <a:ext cx="5210476" cy="51517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5771A92-57B6-8152-E552-AC47607B5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065" y="1394347"/>
            <a:ext cx="5210476" cy="517707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3385FE3-2149-4D94-F80E-77A0F9C853C0}"/>
              </a:ext>
            </a:extLst>
          </p:cNvPr>
          <p:cNvCxnSpPr>
            <a:cxnSpLocks/>
          </p:cNvCxnSpPr>
          <p:nvPr/>
        </p:nvCxnSpPr>
        <p:spPr>
          <a:xfrm flipV="1">
            <a:off x="2825750" y="3094567"/>
            <a:ext cx="205317" cy="82550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303C4FA-8189-BEB1-B6D7-A44B283F3435}"/>
              </a:ext>
            </a:extLst>
          </p:cNvPr>
          <p:cNvSpPr txBox="1"/>
          <p:nvPr/>
        </p:nvSpPr>
        <p:spPr>
          <a:xfrm>
            <a:off x="2492165" y="3920067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GND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033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F8D78-91C1-2877-DE17-99CBC8827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86324B-01FF-382E-A465-6D88BB6CF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260" y="2530581"/>
            <a:ext cx="5996940" cy="38080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DCB911-6DCE-3130-850F-0A96D6552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" y="722561"/>
            <a:ext cx="12405360" cy="2903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FeedBack网络，分压电阻靠近IC，网络远离功率回路，采样点设置于滤波器件以后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按照信号流入→信号流出布局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注意物理/机械冲突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就近原则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紧凑布局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432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126B7-7978-833B-B35F-C020CC3E1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8;p7">
            <a:extLst>
              <a:ext uri="{FF2B5EF4-FFF2-40B4-BE49-F238E27FC236}">
                <a16:creationId xmlns:a16="http://schemas.microsoft.com/office/drawing/2014/main" id="{3E66BF13-2A68-613D-6A0C-146FC16A3CD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24092" y="860324"/>
            <a:ext cx="11217275" cy="29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分类：功率线和信号线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功率线：过大电流的线（地线和电源线）→铺铜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信号线：除功率线以外的部分→铜线（8-10mil）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地线处理：</a:t>
            </a:r>
            <a:r>
              <a:rPr kumimoji="0" lang="zh-CN" altLang="zh-CN" b="0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技术活不靠人品:DC-DC电源如何安排好地线?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，环路面积控制，单点接地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铺铜承流能力预估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对于1OZ铜厚，在常规情况下，20mil能承载1A左右电流大小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0.5OZ铜厚，40mil能承载1A左右电流大小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打孔和铺铜时保持裕量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https://www.eda365.com/portal.php?mod=view&amp;aid=12</a:t>
            </a:r>
            <a:endParaRPr kumimoji="0" lang="zh-CN" altLang="zh-CN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铺铜与焊盘的连接方式：十字连接和全连接</a:t>
            </a:r>
          </a:p>
          <a:p>
            <a:pPr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/>
              <a:buNone/>
            </a:pPr>
            <a:endParaRPr 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CD97AE-84FE-5FD4-C2E5-C71998C31F7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35155" y="5104966"/>
            <a:ext cx="5418455" cy="16160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A34B8F-26E5-1CC0-8491-CE65D60956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054920" y="5089308"/>
            <a:ext cx="2701925" cy="16167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D9E0E4-AF50-D9C1-E41F-9D4810319B9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131560" y="5089308"/>
            <a:ext cx="2580820" cy="161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37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21A2A-2F59-1E4D-1154-E78F583E8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3FFD4C-C58F-8695-88E3-B6DC148DAC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3400" y="4125595"/>
            <a:ext cx="4549775" cy="14179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160AAA-5592-3BA6-8894-F88763F0CA4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67400" y="4125595"/>
            <a:ext cx="4703445" cy="13462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9A2BD678-881A-8419-EED4-B3FC35292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96CBB4-D134-120D-7892-3025548EBAAE}"/>
              </a:ext>
            </a:extLst>
          </p:cNvPr>
          <p:cNvSpPr txBox="1"/>
          <p:nvPr/>
        </p:nvSpPr>
        <p:spPr>
          <a:xfrm>
            <a:off x="533400" y="1386205"/>
            <a:ext cx="5561138" cy="1712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过孔承流能力预估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过孔15-30mil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,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2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倍，注意内径满足板厂工艺极限</a:t>
            </a:r>
            <a:endParaRPr kumimoji="0" lang="zh-CN" altLang="zh-CN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Helvetica Neue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https://www.eda365.com/article-11-1.html</a:t>
            </a:r>
            <a:endParaRPr kumimoji="0" lang="zh-CN" altLang="zh-CN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Helvetica Neue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7774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B2553-E000-93F3-AC69-A4A63A5FA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36B7BD-1B68-62F8-5816-B890204D45F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77030" y="1236345"/>
            <a:ext cx="7660005" cy="2316480"/>
          </a:xfrm>
          <a:prstGeom prst="rect">
            <a:avLst/>
          </a:prstGeom>
        </p:spPr>
      </p:pic>
      <p:sp>
        <p:nvSpPr>
          <p:cNvPr id="3" name="Google Shape;208;p7">
            <a:extLst>
              <a:ext uri="{FF2B5EF4-FFF2-40B4-BE49-F238E27FC236}">
                <a16:creationId xmlns:a16="http://schemas.microsoft.com/office/drawing/2014/main" id="{79B20DCB-CBD8-9220-7621-7A31CE8B138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42265" y="1010920"/>
            <a:ext cx="3512820" cy="508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</a:pPr>
            <a:endParaRPr lang="en-US" altLang="zh-CN" dirty="0">
              <a:solidFill>
                <a:schemeClr val="tx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/>
            </a:endParaRPr>
          </a:p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</a:pPr>
            <a:endParaRPr lang="zh-CN" altLang="en-US" dirty="0">
              <a:solidFill>
                <a:schemeClr val="tx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/>
            </a:endParaRPr>
          </a:p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</a:pPr>
            <a:endParaRPr lang="zh-CN" altLang="en-US" dirty="0">
              <a:solidFill>
                <a:schemeClr val="tx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/>
            </a:endParaRPr>
          </a:p>
          <a:p>
            <a:pPr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/>
              <a:buNone/>
            </a:pPr>
            <a:r>
              <a:rPr dirty="0" err="1">
                <a:solidFill>
                  <a:schemeClr val="tx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除了大的电流回路，还有FB，补偿电路这些，是小信号电路，所以他们要尽量远离前面大的电流回路，远离电感</a:t>
            </a:r>
            <a:r>
              <a:rPr lang="zh-CN" dirty="0">
                <a:solidFill>
                  <a:schemeClr val="tx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，续流二极管等噪音源</a:t>
            </a:r>
            <a:r>
              <a:rPr dirty="0">
                <a:solidFill>
                  <a:schemeClr val="tx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  <a:p>
            <a:pPr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/>
              <a:buNone/>
            </a:pPr>
            <a:r>
              <a:rPr lang="zh-CN" altLang="en-US" dirty="0">
                <a:solidFill>
                  <a:schemeClr val="tx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/>
              </a:rPr>
              <a:t>反馈走线线宽</a:t>
            </a:r>
            <a:r>
              <a:rPr lang="en-US" altLang="zh-CN" dirty="0">
                <a:solidFill>
                  <a:schemeClr val="tx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/>
              </a:rPr>
              <a:t>10mil</a:t>
            </a:r>
            <a:r>
              <a:rPr lang="zh-CN" altLang="en-US" dirty="0">
                <a:solidFill>
                  <a:schemeClr val="tx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/>
              </a:rPr>
              <a:t>左右，反馈线需要从最后一个滤波器件后方进行取电。</a:t>
            </a:r>
            <a:endParaRPr dirty="0">
              <a:solidFill>
                <a:schemeClr val="tx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Char char="•"/>
            </a:pPr>
            <a:endParaRPr lang="zh-CN" altLang="en-US" dirty="0">
              <a:solidFill>
                <a:schemeClr val="tx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6E53CA-A22B-1298-5B28-5AF2A24D044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77030" y="3653155"/>
            <a:ext cx="5762625" cy="26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65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3F063-A5D7-526F-EBFA-658C282C2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514710-62ED-B161-2539-713BE80939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42340" y="3357678"/>
            <a:ext cx="3801745" cy="31335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CEBAD2-8FFE-C28C-47D7-4B4CE23AC96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95974" y="3357678"/>
            <a:ext cx="4457065" cy="3117111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259812F4-33E9-437D-EBDC-0590FE78B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" y="1141257"/>
            <a:ext cx="11409680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散热焊盘：</a:t>
            </a:r>
            <a:r>
              <a:rPr kumimoji="0" lang="zh-CN" altLang="zh-CN" b="0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芯片底部散热的封装越来越常见了，PCB焊盘设计要注意什么？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，底部打过孔提升散热能力</a:t>
            </a:r>
            <a:endParaRPr kumimoji="0" lang="en-US" altLang="zh-CN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提升功率线路散热方式：开窗</a:t>
            </a:r>
            <a:endParaRPr kumimoji="0" lang="zh-CN" altLang="zh-CN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扇热焊盘处所的过孔间隙处所有层不能有信号线穿过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127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4AC950A-74C9-7691-B11E-A0ADA2AD4B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4" t="5473" r="10246" b="14106"/>
          <a:stretch/>
        </p:blipFill>
        <p:spPr>
          <a:xfrm>
            <a:off x="3565714" y="1388713"/>
            <a:ext cx="5316980" cy="48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10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E7EE-26A7-18E5-D6D2-9A6E7191B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801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C558081-5DE7-5CB1-3039-A58079A90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1" y="1573107"/>
            <a:ext cx="6254044" cy="46905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2079507-ADDC-1D1C-074E-2CBA00FAE6AB}"/>
              </a:ext>
            </a:extLst>
          </p:cNvPr>
          <p:cNvSpPr txBox="1"/>
          <p:nvPr/>
        </p:nvSpPr>
        <p:spPr>
          <a:xfrm>
            <a:off x="6736080" y="785059"/>
            <a:ext cx="5455920" cy="337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本次培训将介绍Buck Convertor的简要工作原理，大致选型流程，芯片数据手册阅读注意事项，原理图认识与分析，为制作PCB打下理论基础。本次培训开始将进入EDA实操部分，请还未掌握Altium Designer基础使用的同学返回培训0或自行寻找相关材料熟悉AD使用全流程。</a:t>
            </a:r>
          </a:p>
        </p:txBody>
      </p:sp>
    </p:spTree>
    <p:extLst>
      <p:ext uri="{BB962C8B-B14F-4D97-AF65-F5344CB8AC3E}">
        <p14:creationId xmlns:p14="http://schemas.microsoft.com/office/powerpoint/2010/main" val="476361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29C395-0B20-9514-ECF8-EEDE062EC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34" y="1691233"/>
            <a:ext cx="5767966" cy="23474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11077B-1F2C-1A09-B61A-EF14A35DC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363" y="1804522"/>
            <a:ext cx="6231757" cy="47462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C976A8-2C0C-D1D4-54C7-DB9AD2B36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34" y="4203375"/>
            <a:ext cx="5477330" cy="234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64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00037B3-8DB6-27B1-82C8-AC038A80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391" y="2218329"/>
            <a:ext cx="7301218" cy="323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34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0478B5-217A-BA0F-AC4C-5725642D2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10" y="1228911"/>
            <a:ext cx="11530460" cy="29316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FF408C-901B-4D68-9762-7A6BFCDCF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" y="3912270"/>
            <a:ext cx="2342308" cy="2487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输入电容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输出电容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电感：一体成型电感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电阻：0603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8A4D5B-8320-E5E0-CC05-60FEAE809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3" y="711200"/>
            <a:ext cx="5211164" cy="59012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EB67C8-6171-068F-A56E-7B1FB15FB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999" y="711200"/>
            <a:ext cx="6393801" cy="60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2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3C5034E7-AB54-54BB-C5CA-348ECF8942B5}"/>
              </a:ext>
            </a:extLst>
          </p:cNvPr>
          <p:cNvSpPr txBox="1"/>
          <p:nvPr/>
        </p:nvSpPr>
        <p:spPr>
          <a:xfrm>
            <a:off x="530013" y="1375940"/>
            <a:ext cx="10956925" cy="2346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</a:pPr>
            <a:endParaRPr lang="zh-CN" altLang="en-US" sz="1400" dirty="0">
              <a:solidFill>
                <a:schemeClr val="tx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5C29BB4-7C98-7C3F-18E3-931C33CCE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43" y="3806720"/>
            <a:ext cx="3587750" cy="25292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D846EB-DA00-CC12-697C-C07D45278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883" y="3921020"/>
            <a:ext cx="3678555" cy="23425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70716D-6E3D-D49B-7414-147C1CACB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068" y="3869585"/>
            <a:ext cx="3678555" cy="2393950"/>
          </a:xfrm>
          <a:prstGeom prst="rect">
            <a:avLst/>
          </a:prstGeom>
        </p:spPr>
      </p:pic>
      <p:sp>
        <p:nvSpPr>
          <p:cNvPr id="11" name="文本框 8">
            <a:extLst>
              <a:ext uri="{FF2B5EF4-FFF2-40B4-BE49-F238E27FC236}">
                <a16:creationId xmlns:a16="http://schemas.microsoft.com/office/drawing/2014/main" id="{80D50075-A617-3F94-A2A7-80C69514098F}"/>
              </a:ext>
            </a:extLst>
          </p:cNvPr>
          <p:cNvSpPr txBox="1"/>
          <p:nvPr/>
        </p:nvSpPr>
        <p:spPr>
          <a:xfrm>
            <a:off x="2666153" y="6263535"/>
            <a:ext cx="3575685" cy="4546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Char char="•"/>
            </a:pPr>
            <a:r>
              <a:rPr lang="en-US" altLang="en-US" sz="1400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CIN</a:t>
            </a:r>
            <a:r>
              <a:rPr lang="zh-CN" altLang="en-US" sz="1400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电容放在</a:t>
            </a:r>
            <a:r>
              <a:rPr lang="en-US" altLang="zh-CN" sz="1400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IC</a:t>
            </a:r>
            <a:r>
              <a:rPr lang="zh-CN" altLang="en-US" sz="1400" b="0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背面纹波电压可能会增大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53E37F-92F4-E7FF-FFC2-6EC611A2B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43" y="1212586"/>
            <a:ext cx="11486938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滤波电容先大后小的原则进行排布（大电容滤波低频干扰，小电容滤波高频干扰）</a:t>
            </a:r>
            <a:endParaRPr kumimoji="0" lang="en-US" altLang="zh-CN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输出电容靠近电感</a:t>
            </a:r>
            <a:endParaRPr lang="en-US" altLang="zh-CN" dirty="0"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所有器件同层放置（过孔会产生寄生电容与寄生电容加了过孔会增加这个环路的电感，导致发生LC振荡）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紧凑布局，使功率路径尽量短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电感尽量靠近IC，电感布线布线的铜箔面积不要过大，覆盖焊盘即可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26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542E204-348D-7361-849C-480E9BA20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20" y="2930641"/>
            <a:ext cx="4257040" cy="3000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1DD88F-57BB-A46D-2B33-E38BBEFD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23" y="2820887"/>
            <a:ext cx="6396990" cy="314452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924F9F6-B948-B76B-A377-1D3A58EF0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09" y="853149"/>
            <a:ext cx="4009431" cy="198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注意控制输入环路和输出环路面积</a:t>
            </a:r>
            <a:endParaRPr kumimoji="0" lang="en-US" altLang="zh-CN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续流二极管靠近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IC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和电感，靠近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GND</a:t>
            </a:r>
            <a:endParaRPr kumimoji="0" lang="zh-CN" altLang="zh-CN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保持完整地平面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812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75127-02BD-211B-B745-C8FA3E3F4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5AAE9FB1-310D-3FE9-9CD7-E8C946FDCBC9}"/>
              </a:ext>
            </a:extLst>
          </p:cNvPr>
          <p:cNvSpPr txBox="1"/>
          <p:nvPr/>
        </p:nvSpPr>
        <p:spPr>
          <a:xfrm>
            <a:off x="3461607" y="1844760"/>
            <a:ext cx="3469005" cy="201104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Char char="•"/>
            </a:pPr>
            <a:r>
              <a:rPr lang="zh-CN" altLang="en-US" b="0" i="0" dirty="0">
                <a:solidFill>
                  <a:schemeClr val="tx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续流二极管要放置在和</a:t>
            </a:r>
            <a:r>
              <a:rPr lang="en-US" altLang="zh-CN" b="0" i="0" dirty="0">
                <a:solidFill>
                  <a:schemeClr val="tx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IC</a:t>
            </a:r>
            <a:r>
              <a:rPr lang="zh-CN" altLang="en-US" b="0" i="0" dirty="0">
                <a:solidFill>
                  <a:schemeClr val="tx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同一层最靠近</a:t>
            </a:r>
            <a:r>
              <a:rPr lang="en-US" altLang="zh-CN" b="0" i="0" dirty="0">
                <a:solidFill>
                  <a:schemeClr val="tx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IC</a:t>
            </a:r>
            <a:r>
              <a:rPr lang="zh-CN" altLang="en-US" b="0" i="0" dirty="0">
                <a:solidFill>
                  <a:schemeClr val="tx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管脚的位置，如果</a:t>
            </a:r>
            <a:r>
              <a:rPr lang="en-US" altLang="zh-CN" b="0" i="0" dirty="0">
                <a:solidFill>
                  <a:schemeClr val="tx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IC</a:t>
            </a:r>
            <a:r>
              <a:rPr lang="zh-CN" altLang="en-US" b="0" i="0" dirty="0">
                <a:solidFill>
                  <a:schemeClr val="tx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引脚到二极管距离过长，由于布线的寄生电感会引起的噪声会叠加到输出上面，续流二极管不要换层打孔，过孔会产生寄生电感与寄生电容，从而产生电源噪声</a:t>
            </a:r>
          </a:p>
        </p:txBody>
      </p:sp>
      <p:sp>
        <p:nvSpPr>
          <p:cNvPr id="3" name="文本框 5">
            <a:extLst>
              <a:ext uri="{FF2B5EF4-FFF2-40B4-BE49-F238E27FC236}">
                <a16:creationId xmlns:a16="http://schemas.microsoft.com/office/drawing/2014/main" id="{C2084DFB-963B-410E-66FD-A99F652070CB}"/>
              </a:ext>
            </a:extLst>
          </p:cNvPr>
          <p:cNvSpPr txBox="1"/>
          <p:nvPr/>
        </p:nvSpPr>
        <p:spPr>
          <a:xfrm>
            <a:off x="3528917" y="4188545"/>
            <a:ext cx="3094355" cy="13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Char char="•"/>
            </a:pPr>
            <a:r>
              <a:rPr lang="zh-CN" altLang="en-US" sz="1400" b="0" i="0">
                <a:solidFill>
                  <a:schemeClr val="tx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左图为不理想的续流二极管布局，</a:t>
            </a:r>
            <a:r>
              <a:rPr lang="en-US" altLang="zh-CN" sz="1400" b="0" i="0">
                <a:solidFill>
                  <a:schemeClr val="tx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IC</a:t>
            </a:r>
            <a:r>
              <a:rPr lang="zh-CN" altLang="en-US" sz="1400" b="0" i="0">
                <a:solidFill>
                  <a:schemeClr val="tx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管脚离二极管管脚距离较远，这将导致走线寄生电感与寄生电容增加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60012A-6F1F-844D-F739-C33C0F25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57" y="1896830"/>
            <a:ext cx="3032760" cy="19380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8D8898-84FA-4D29-800B-38436D2A2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57" y="3855170"/>
            <a:ext cx="3032760" cy="2533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EE06D1-870E-2A15-A5FF-CC5108039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587" y="1896830"/>
            <a:ext cx="4144010" cy="402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266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613</Words>
  <Application>Microsoft Office PowerPoint</Application>
  <PresentationFormat>宽屏</PresentationFormat>
  <Paragraphs>52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kono p8kila</dc:creator>
  <cp:lastModifiedBy>kono p8kila</cp:lastModifiedBy>
  <cp:revision>42</cp:revision>
  <dcterms:created xsi:type="dcterms:W3CDTF">2024-02-01T11:27:11Z</dcterms:created>
  <dcterms:modified xsi:type="dcterms:W3CDTF">2024-02-06T12:14:02Z</dcterms:modified>
</cp:coreProperties>
</file>